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2" r:id="rId2"/>
    <p:sldId id="263" r:id="rId3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E9"/>
    <a:srgbClr val="EB6879"/>
    <a:srgbClr val="F29A76"/>
    <a:srgbClr val="F6AB00"/>
    <a:srgbClr val="F19DAE"/>
    <a:srgbClr val="CD5D00"/>
    <a:srgbClr val="005BAC"/>
    <a:srgbClr val="906E30"/>
    <a:srgbClr val="A4723A"/>
    <a:srgbClr val="6647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9" autoAdjust="0"/>
    <p:restoredTop sz="94660"/>
  </p:normalViewPr>
  <p:slideViewPr>
    <p:cSldViewPr snapToGrid="0">
      <p:cViewPr>
        <p:scale>
          <a:sx n="51" d="100"/>
          <a:sy n="51" d="100"/>
        </p:scale>
        <p:origin x="-2280" y="-5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576" y="7510632"/>
            <a:ext cx="4200153" cy="746762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576" y="8978572"/>
            <a:ext cx="4200153" cy="746762"/>
          </a:xfrm>
          <a:prstGeom prst="rect">
            <a:avLst/>
          </a:prstGeom>
        </p:spPr>
      </p:pic>
      <p:sp>
        <p:nvSpPr>
          <p:cNvPr id="31" name="円/楕円 30"/>
          <p:cNvSpPr/>
          <p:nvPr/>
        </p:nvSpPr>
        <p:spPr>
          <a:xfrm>
            <a:off x="4254063" y="5890146"/>
            <a:ext cx="251280" cy="251280"/>
          </a:xfrm>
          <a:prstGeom prst="ellipse">
            <a:avLst/>
          </a:prstGeom>
          <a:solidFill>
            <a:srgbClr val="00A0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742316" y="338664"/>
            <a:ext cx="63731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>
                <a:latin typeface="HGP明朝B" panose="02020800000000000000" pitchFamily="18" charset="-128"/>
                <a:ea typeface="HGP明朝B" panose="02020800000000000000" pitchFamily="18" charset="-128"/>
              </a:rPr>
              <a:t>ＰＳＷ　</a:t>
            </a:r>
            <a:r>
              <a:rPr lang="en-US" altLang="ja-JP" sz="4400" dirty="0">
                <a:latin typeface="HGP明朝B" panose="02020800000000000000" pitchFamily="18" charset="-128"/>
                <a:ea typeface="HGP明朝B" panose="02020800000000000000" pitchFamily="18" charset="-128"/>
              </a:rPr>
              <a:t>×</a:t>
            </a:r>
            <a:r>
              <a:rPr lang="ja-JP" altLang="en-US" sz="4400" dirty="0">
                <a:latin typeface="HGP明朝B" panose="02020800000000000000" pitchFamily="18" charset="-128"/>
                <a:ea typeface="HGP明朝B" panose="02020800000000000000" pitchFamily="18" charset="-128"/>
              </a:rPr>
              <a:t>　弁護士　＝　∞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117187" y="2293366"/>
            <a:ext cx="923330" cy="317009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司法</a:t>
            </a:r>
            <a:r>
              <a:rPr lang="en-US" altLang="ja-JP" sz="4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×</a:t>
            </a:r>
            <a:r>
              <a:rPr lang="ja-JP" altLang="en-US" sz="4800" dirty="0">
                <a:solidFill>
                  <a:srgbClr val="00206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福祉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956855" y="5678671"/>
            <a:ext cx="1402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198067" y="5832058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426180" y="5683821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１０：００～１６：３０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181743" y="6114731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先着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001352" y="6843100"/>
            <a:ext cx="42979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会場　　　浦安市市民プラザＷａｖｅ</a:t>
            </a:r>
            <a:r>
              <a:rPr lang="en-US" altLang="ja-JP" sz="12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101</a:t>
            </a:r>
            <a:r>
              <a:rPr lang="ja-JP" altLang="en-US" sz="12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（新浦安駅徒歩１分）　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613584" y="7046936"/>
            <a:ext cx="34034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千葉県浦安市入船１－４－１　イオン新浦安店４階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027420" y="7769768"/>
            <a:ext cx="7889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午前の部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032091" y="9214102"/>
            <a:ext cx="7889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午後の部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5944094" y="7478142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923641" y="7747821"/>
            <a:ext cx="34843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latin typeface="HGP明朝B" panose="02020800000000000000" pitchFamily="18" charset="-128"/>
                <a:ea typeface="HGP明朝B" panose="02020800000000000000" pitchFamily="18" charset="-128"/>
              </a:rPr>
              <a:t>「弁護士とＰＳＷの協働の可能性」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906096" y="8949147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959931" y="9816303"/>
            <a:ext cx="43717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終了後に懇親会を予定しています。詳細裏面→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244567" y="10229497"/>
            <a:ext cx="138050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S明朝B" panose="02020800000000000000" pitchFamily="18" charset="-128"/>
                <a:ea typeface="HGS明朝B" panose="02020800000000000000" pitchFamily="18" charset="-128"/>
              </a:rPr>
              <a:t>申込み</a:t>
            </a:r>
            <a:r>
              <a:rPr lang="en-US" altLang="ja-JP" sz="1100" dirty="0">
                <a:latin typeface="HGS明朝B" panose="02020800000000000000" pitchFamily="18" charset="-128"/>
                <a:ea typeface="HGS明朝B" panose="02020800000000000000" pitchFamily="18" charset="-128"/>
              </a:rPr>
              <a:t>/</a:t>
            </a:r>
            <a:r>
              <a:rPr lang="ja-JP" altLang="en-US" sz="1100" dirty="0">
                <a:latin typeface="HGS明朝B" panose="02020800000000000000" pitchFamily="18" charset="-128"/>
                <a:ea typeface="HGS明朝B" panose="02020800000000000000" pitchFamily="18" charset="-128"/>
              </a:rPr>
              <a:t>問い合わせ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619489" y="10201894"/>
            <a:ext cx="29370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S明朝B" panose="02020800000000000000" pitchFamily="18" charset="-128"/>
                <a:ea typeface="HGS明朝B" panose="02020800000000000000" pitchFamily="18" charset="-128"/>
              </a:rPr>
              <a:t>埼玉県精神保健福祉士協会 事務局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4623554" y="10229497"/>
            <a:ext cx="2855269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300" dirty="0">
                <a:latin typeface="HGS明朝B" panose="02020800000000000000" pitchFamily="18" charset="-128"/>
                <a:ea typeface="HGS明朝B" panose="02020800000000000000" pitchFamily="18" charset="-128"/>
              </a:rPr>
              <a:t>Tel:043-723-3333</a:t>
            </a:r>
            <a:r>
              <a:rPr lang="ja-JP" altLang="en-US" sz="1300" dirty="0">
                <a:latin typeface="HGS明朝B" panose="02020800000000000000" pitchFamily="18" charset="-128"/>
                <a:ea typeface="HGS明朝B" panose="02020800000000000000" pitchFamily="18" charset="-128"/>
              </a:rPr>
              <a:t>　</a:t>
            </a:r>
            <a:r>
              <a:rPr lang="en-US" altLang="ja-JP" sz="1300" dirty="0">
                <a:latin typeface="HGS明朝B" panose="02020800000000000000" pitchFamily="18" charset="-128"/>
                <a:ea typeface="HGS明朝B" panose="02020800000000000000" pitchFamily="18" charset="-128"/>
              </a:rPr>
              <a:t>Fax:048-723-1561</a:t>
            </a:r>
            <a:endParaRPr lang="ja-JP" altLang="en-US" sz="13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6354988" y="2359085"/>
            <a:ext cx="861774" cy="3038652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spc="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最大</a:t>
            </a:r>
            <a:r>
              <a:rPr lang="ja-JP" altLang="en-US" sz="3200" spc="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の利益</a:t>
            </a:r>
            <a:r>
              <a:rPr lang="ja-JP" altLang="en-US" sz="4000" spc="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？</a:t>
            </a:r>
            <a:endParaRPr lang="ja-JP" altLang="en-US" sz="2800" spc="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001352" y="6406319"/>
            <a:ext cx="3300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参加費　各都県会員</a:t>
            </a:r>
            <a:r>
              <a:rPr kumimoji="1" lang="en-US" altLang="ja-JP" sz="1200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1.000</a:t>
            </a:r>
            <a:r>
              <a:rPr kumimoji="1" lang="ja-JP" altLang="en-US" sz="1200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円　非会員</a:t>
            </a:r>
            <a:r>
              <a:rPr kumimoji="1" lang="en-US" altLang="ja-JP" sz="1200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1.500</a:t>
            </a:r>
            <a:r>
              <a:rPr kumimoji="1" lang="ja-JP" altLang="en-US" sz="1200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円</a:t>
            </a:r>
            <a:endParaRPr kumimoji="1" lang="en-US" altLang="ja-JP" sz="1200" dirty="0">
              <a:solidFill>
                <a:srgbClr val="FF000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　学生無料</a:t>
            </a:r>
            <a:r>
              <a:rPr kumimoji="1"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endParaRPr kumimoji="1" lang="ja-JP" altLang="en-US" sz="1200" dirty="0">
              <a:solidFill>
                <a:srgbClr val="FF000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789700" y="3541723"/>
            <a:ext cx="1763540" cy="1135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500"/>
              </a:lnSpc>
            </a:pPr>
            <a:r>
              <a:rPr lang="ja-JP" altLang="en-US" sz="6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司法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771161" y="6705258"/>
            <a:ext cx="1800619" cy="1135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500"/>
              </a:lnSpc>
            </a:pPr>
            <a:r>
              <a:rPr lang="ja-JP" altLang="en-US" sz="6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福祉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138838" y="228698"/>
            <a:ext cx="553998" cy="9444317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平成</a:t>
            </a:r>
            <a:r>
              <a:rPr lang="en-US" altLang="ja-JP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30</a:t>
            </a:r>
            <a:r>
              <a:rPr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　</a:t>
            </a:r>
            <a:r>
              <a:rPr lang="en-US" altLang="ja-JP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</a:t>
            </a:r>
            <a:r>
              <a:rPr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都県精神保健福祉士協会　権利擁護委員会合同研修会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4202877" y="4153615"/>
            <a:ext cx="615553" cy="109901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視点の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51504" y="4763751"/>
            <a:ext cx="956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違い</a:t>
            </a:r>
            <a:endParaRPr kumimoji="1" lang="ja-JP" altLang="en-US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510654" y="2436963"/>
            <a:ext cx="1832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「協働」の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5488220" y="2940801"/>
            <a:ext cx="615553" cy="102994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意義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51189" y="268689"/>
            <a:ext cx="1356768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明朝B" panose="02020800000000000000" pitchFamily="18" charset="-128"/>
                <a:ea typeface="HGP明朝B" panose="02020800000000000000" pitchFamily="18" charset="-128"/>
              </a:rPr>
              <a:t>むげんだい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1415018" y="1177065"/>
            <a:ext cx="5994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latin typeface="HGP明朝B" panose="02020800000000000000" pitchFamily="18" charset="-128"/>
                <a:ea typeface="HGP明朝B" panose="02020800000000000000" pitchFamily="18" charset="-128"/>
              </a:rPr>
              <a:t>～協働の可能性を考える～</a:t>
            </a: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4" t="5717" r="14228" b="31184"/>
          <a:stretch/>
        </p:blipFill>
        <p:spPr>
          <a:xfrm>
            <a:off x="717671" y="4765413"/>
            <a:ext cx="2032093" cy="2126974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80" t="20379" r="1177" b="6403"/>
          <a:stretch/>
        </p:blipFill>
        <p:spPr>
          <a:xfrm>
            <a:off x="704484" y="2131939"/>
            <a:ext cx="2032587" cy="1597404"/>
          </a:xfrm>
          <a:prstGeom prst="rect">
            <a:avLst/>
          </a:prstGeom>
        </p:spPr>
      </p:pic>
      <p:sp>
        <p:nvSpPr>
          <p:cNvPr id="40" name="正方形/長方形 39"/>
          <p:cNvSpPr/>
          <p:nvPr/>
        </p:nvSpPr>
        <p:spPr>
          <a:xfrm>
            <a:off x="3923641" y="9287405"/>
            <a:ext cx="34843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latin typeface="HGP明朝B" panose="02020800000000000000" pitchFamily="18" charset="-128"/>
                <a:ea typeface="HGP明朝B" panose="02020800000000000000" pitchFamily="18" charset="-128"/>
              </a:rPr>
              <a:t>「全員参加型　グループワーク」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3816419" y="8159669"/>
            <a:ext cx="395915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講師 </a:t>
            </a:r>
            <a:r>
              <a:rPr lang="ja-JP" altLang="en-US" sz="10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 </a:t>
            </a:r>
            <a:r>
              <a:rPr lang="ja-JP" altLang="en-US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遠藤直也　先生</a:t>
            </a:r>
            <a:r>
              <a:rPr lang="ja-JP" altLang="en-US" sz="900" dirty="0">
                <a:latin typeface="游明朝" panose="02020400000000000000" pitchFamily="18" charset="-128"/>
                <a:ea typeface="游明朝" panose="02020400000000000000" pitchFamily="18" charset="-128"/>
              </a:rPr>
              <a:t>（あまね法律事務所）</a:t>
            </a:r>
            <a:endParaRPr lang="en-US" altLang="ja-JP" sz="9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安井飛鳥　先生  </a:t>
            </a:r>
            <a:r>
              <a:rPr lang="en-US" altLang="ja-JP" sz="900" dirty="0">
                <a:latin typeface="游明朝" panose="02020400000000000000" pitchFamily="18" charset="-128"/>
                <a:ea typeface="游明朝" panose="02020400000000000000" pitchFamily="18" charset="-128"/>
              </a:rPr>
              <a:t>(</a:t>
            </a:r>
            <a:r>
              <a:rPr lang="ja-JP" altLang="en-US" sz="900" dirty="0">
                <a:latin typeface="游明朝" panose="02020400000000000000" pitchFamily="18" charset="-128"/>
                <a:ea typeface="游明朝" panose="02020400000000000000" pitchFamily="18" charset="-128"/>
              </a:rPr>
              <a:t>法律事務所クラフト）</a:t>
            </a:r>
            <a:endParaRPr lang="en-US" altLang="ja-JP" sz="9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en-US" altLang="ja-JP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            </a:t>
            </a:r>
            <a:r>
              <a:rPr lang="ja-JP" altLang="en-US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平岡剛　　先生</a:t>
            </a:r>
            <a:r>
              <a:rPr lang="ja-JP" altLang="en-US" sz="900" dirty="0">
                <a:latin typeface="游明朝" panose="02020400000000000000" pitchFamily="18" charset="-128"/>
                <a:ea typeface="游明朝" panose="02020400000000000000" pitchFamily="18" charset="-128"/>
              </a:rPr>
              <a:t>（弁護士法人ソーシャルワーカーズ多摩支所）</a:t>
            </a:r>
            <a:endParaRPr lang="en-US" altLang="ja-JP" sz="9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8" t="6023" r="13102" b="8198"/>
          <a:stretch/>
        </p:blipFill>
        <p:spPr>
          <a:xfrm>
            <a:off x="874926" y="7822652"/>
            <a:ext cx="1592798" cy="2280046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753821" y="9954058"/>
            <a:ext cx="18229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" dirty="0">
                <a:latin typeface="HGS明朝B" panose="02020800000000000000" pitchFamily="18" charset="-128"/>
                <a:ea typeface="HGS明朝B" panose="02020800000000000000" pitchFamily="18" charset="-128"/>
              </a:rPr>
              <a:t>千葉県</a:t>
            </a:r>
            <a:r>
              <a:rPr lang="en-US" altLang="ja-JP" sz="600" dirty="0">
                <a:latin typeface="HGS明朝B" panose="02020800000000000000" pitchFamily="18" charset="-128"/>
                <a:ea typeface="HGS明朝B" panose="02020800000000000000" pitchFamily="18" charset="-128"/>
              </a:rPr>
              <a:t>PR</a:t>
            </a:r>
            <a:r>
              <a:rPr lang="ja-JP" altLang="en-US" sz="600" dirty="0">
                <a:latin typeface="HGS明朝B" panose="02020800000000000000" pitchFamily="18" charset="-128"/>
                <a:ea typeface="HGS明朝B" panose="02020800000000000000" pitchFamily="18" charset="-128"/>
              </a:rPr>
              <a:t>マスコットキャラクター　チーバくん</a:t>
            </a:r>
            <a:endParaRPr lang="en-US" altLang="ja-JP" sz="6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zh-TW" altLang="en-US" sz="600" dirty="0">
                <a:latin typeface="HGS明朝B" panose="02020800000000000000" pitchFamily="18" charset="-128"/>
                <a:ea typeface="HGS明朝B" panose="02020800000000000000" pitchFamily="18" charset="-128"/>
              </a:rPr>
              <a:t>千葉県許諾　第</a:t>
            </a:r>
            <a:r>
              <a:rPr lang="en-US" altLang="zh-TW" sz="600" dirty="0">
                <a:latin typeface="HGS明朝B" panose="02020800000000000000" pitchFamily="18" charset="-128"/>
                <a:ea typeface="HGS明朝B" panose="02020800000000000000" pitchFamily="18" charset="-128"/>
              </a:rPr>
              <a:t>A1898</a:t>
            </a:r>
            <a:r>
              <a:rPr lang="zh-TW" altLang="en-US" sz="600" dirty="0">
                <a:latin typeface="HGS明朝B" panose="02020800000000000000" pitchFamily="18" charset="-128"/>
                <a:ea typeface="HGS明朝B" panose="02020800000000000000" pitchFamily="18" charset="-128"/>
              </a:rPr>
              <a:t>－</a:t>
            </a:r>
            <a:r>
              <a:rPr lang="en-US" altLang="zh-TW" sz="600" dirty="0">
                <a:latin typeface="HGS明朝B" panose="02020800000000000000" pitchFamily="18" charset="-128"/>
                <a:ea typeface="HGS明朝B" panose="02020800000000000000" pitchFamily="18" charset="-128"/>
              </a:rPr>
              <a:t>1</a:t>
            </a:r>
            <a:r>
              <a:rPr lang="zh-TW" altLang="en-US" sz="600" dirty="0">
                <a:latin typeface="HGS明朝B" panose="02020800000000000000" pitchFamily="18" charset="-128"/>
                <a:ea typeface="HGS明朝B" panose="02020800000000000000" pitchFamily="18" charset="-128"/>
              </a:rPr>
              <a:t>号</a:t>
            </a:r>
            <a:endParaRPr lang="ja-JP" altLang="en-US" sz="6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5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utoShape 695"/>
          <p:cNvSpPr>
            <a:spLocks noChangeArrowheads="1"/>
          </p:cNvSpPr>
          <p:nvPr/>
        </p:nvSpPr>
        <p:spPr bwMode="auto">
          <a:xfrm>
            <a:off x="240788" y="2104569"/>
            <a:ext cx="4084469" cy="2697384"/>
          </a:xfrm>
          <a:prstGeom prst="frame">
            <a:avLst>
              <a:gd name="adj1" fmla="val 2775"/>
            </a:avLst>
          </a:prstGeom>
          <a:solidFill>
            <a:srgbClr val="FFFFFF"/>
          </a:solidFill>
          <a:ln w="63500" cmpd="thickThin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1400" b="1" dirty="0"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panose="020B060007020508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ja-JP" sz="1800" b="1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講師プロフィール</a:t>
            </a:r>
            <a:endParaRPr lang="ja-JP" sz="16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B0F0"/>
                </a:solidFill>
                <a:effectLst/>
                <a:latin typeface="HG創英角ﾎﾟｯﾌﾟ体" panose="040B0A09000000000000" pitchFamily="49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 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23393" y="407462"/>
            <a:ext cx="6849110" cy="144655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明朝" panose="02020400000000000000" pitchFamily="18" charset="-128"/>
                <a:ea typeface="游明朝" panose="02020400000000000000" pitchFamily="18" charset="-128"/>
              </a:rPr>
              <a:t>平成３０年度　四都県合同権利擁護研修</a:t>
            </a:r>
            <a:endParaRPr kumimoji="1" lang="en-US" altLang="ja-JP" sz="14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1400" dirty="0">
                <a:latin typeface="游明朝" panose="02020400000000000000" pitchFamily="18" charset="-128"/>
                <a:ea typeface="游明朝" panose="02020400000000000000" pitchFamily="18" charset="-128"/>
              </a:rPr>
              <a:t>「ＰＳＷ</a:t>
            </a:r>
            <a:r>
              <a:rPr lang="en-US" altLang="ja-JP" sz="1400" dirty="0">
                <a:latin typeface="游明朝" panose="02020400000000000000" pitchFamily="18" charset="-128"/>
                <a:ea typeface="游明朝" panose="02020400000000000000" pitchFamily="18" charset="-128"/>
              </a:rPr>
              <a:t>×</a:t>
            </a:r>
            <a:r>
              <a:rPr lang="ja-JP" altLang="en-US" sz="1400" dirty="0">
                <a:latin typeface="游明朝" panose="02020400000000000000" pitchFamily="18" charset="-128"/>
                <a:ea typeface="游明朝" panose="02020400000000000000" pitchFamily="18" charset="-128"/>
              </a:rPr>
              <a:t>弁護士＝∞（むげんだい）～協働の可能性を考える～</a:t>
            </a:r>
            <a:endParaRPr lang="en-US" altLang="ja-JP" sz="14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障害者の弁護を行っている遠藤先生を迎えて、司法と福祉の協働の可能性を探る研修です。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　・弁護士とＰＳＷが協働することの意義は？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　・弁護士とＰＳＷの権利擁護の視点に違いはあるのか？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　・弁護士とＰＳＷにとって、最大の利益とは何か？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日頃の支援に司法の知識を加えて、パワーアップしちゃいましょう。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58140" y="6610528"/>
            <a:ext cx="7196544" cy="3817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HGS明朝B" panose="02020800000000000000" pitchFamily="18" charset="-128"/>
                <a:ea typeface="HGS明朝B" panose="02020800000000000000" pitchFamily="18" charset="-128"/>
              </a:rPr>
              <a:t>参加申込書</a:t>
            </a:r>
            <a:endParaRPr lang="en-US" altLang="ja-JP" sz="24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HGS明朝B" panose="02020800000000000000" pitchFamily="18" charset="-128"/>
                <a:ea typeface="HGS明朝B" panose="02020800000000000000" pitchFamily="18" charset="-128"/>
              </a:rPr>
              <a:t>ＦＡＸ：</a:t>
            </a:r>
            <a:r>
              <a:rPr lang="en-US" altLang="ja-JP" sz="1600" dirty="0">
                <a:latin typeface="HGS明朝B" panose="02020800000000000000" pitchFamily="18" charset="-128"/>
                <a:ea typeface="HGS明朝B" panose="02020800000000000000" pitchFamily="18" charset="-128"/>
              </a:rPr>
              <a:t>048-723-1561</a:t>
            </a:r>
            <a:r>
              <a:rPr lang="ja-JP" altLang="en-US" sz="1600" dirty="0">
                <a:latin typeface="HGS明朝B" panose="02020800000000000000" pitchFamily="18" charset="-128"/>
                <a:ea typeface="HGS明朝B" panose="02020800000000000000" pitchFamily="18" charset="-128"/>
              </a:rPr>
              <a:t>　埼玉県精神保健福祉士協会 事務局行（送付状不要）</a:t>
            </a:r>
            <a:endParaRPr lang="en-US" altLang="ja-JP" sz="16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S明朝B" panose="02020800000000000000" pitchFamily="18" charset="-128"/>
                <a:ea typeface="HGS明朝B" panose="02020800000000000000" pitchFamily="18" charset="-128"/>
              </a:rPr>
              <a:t>（下記の内容をご記載のうえ、お申し込みください。）</a:t>
            </a:r>
            <a:endParaRPr lang="en-US" altLang="ja-JP" sz="16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lang="en-US" altLang="ja-JP" sz="16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1400" dirty="0">
                <a:latin typeface="HGS明朝B" panose="02020800000000000000" pitchFamily="18" charset="-128"/>
                <a:ea typeface="HGS明朝B" panose="02020800000000000000" pitchFamily="18" charset="-128"/>
              </a:rPr>
              <a:t>お名前：</a:t>
            </a:r>
            <a:r>
              <a:rPr lang="ja-JP" altLang="en-US" sz="1400" u="sng" dirty="0">
                <a:latin typeface="HGS明朝B" panose="02020800000000000000" pitchFamily="18" charset="-128"/>
                <a:ea typeface="HGS明朝B" panose="02020800000000000000" pitchFamily="18" charset="-128"/>
              </a:rPr>
              <a:t>（　　　　　　　　　　　　　）　　</a:t>
            </a:r>
            <a:endParaRPr lang="en-US" altLang="ja-JP" sz="1400" u="sng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1400" u="sng" dirty="0">
                <a:latin typeface="HGS明朝B" panose="02020800000000000000" pitchFamily="18" charset="-128"/>
                <a:ea typeface="HGS明朝B" panose="02020800000000000000" pitchFamily="18" charset="-128"/>
              </a:rPr>
              <a:t>　　　　　　　　　　</a:t>
            </a:r>
            <a:endParaRPr lang="en-US" altLang="ja-JP" sz="1400" u="sng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1400" dirty="0">
                <a:latin typeface="HGS明朝B" panose="02020800000000000000" pitchFamily="18" charset="-128"/>
                <a:ea typeface="HGS明朝B" panose="02020800000000000000" pitchFamily="18" charset="-128"/>
              </a:rPr>
              <a:t>ご所属：</a:t>
            </a:r>
            <a:r>
              <a:rPr lang="ja-JP" altLang="en-US" sz="1400" u="sng" dirty="0">
                <a:latin typeface="HGS明朝B" panose="02020800000000000000" pitchFamily="18" charset="-128"/>
                <a:ea typeface="HGS明朝B" panose="02020800000000000000" pitchFamily="18" charset="-128"/>
              </a:rPr>
              <a:t>（　　　　　　　　　　　　　） 　</a:t>
            </a:r>
            <a:r>
              <a:rPr lang="ja-JP" altLang="en-US" sz="1200" u="sng" dirty="0">
                <a:latin typeface="HGS明朝B" panose="02020800000000000000" pitchFamily="18" charset="-128"/>
                <a:ea typeface="HGS明朝B" panose="02020800000000000000" pitchFamily="18" charset="-128"/>
              </a:rPr>
              <a:t>埼玉県精神保健福祉士協会</a:t>
            </a:r>
            <a:r>
              <a:rPr lang="ja-JP" altLang="en-US" sz="1400" u="sng" dirty="0">
                <a:latin typeface="HGS明朝B" panose="02020800000000000000" pitchFamily="18" charset="-128"/>
                <a:ea typeface="HGS明朝B" panose="02020800000000000000" pitchFamily="18" charset="-128"/>
              </a:rPr>
              <a:t>　　会員　非会員　</a:t>
            </a:r>
            <a:endParaRPr lang="en-US" altLang="ja-JP" sz="1400" u="sng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1400" u="sng" dirty="0">
                <a:latin typeface="HGS明朝B" panose="02020800000000000000" pitchFamily="18" charset="-128"/>
                <a:ea typeface="HGS明朝B" panose="02020800000000000000" pitchFamily="18" charset="-128"/>
              </a:rPr>
              <a:t>　　　　</a:t>
            </a:r>
            <a:endParaRPr lang="en-US" altLang="ja-JP" sz="1400" u="sng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1400" dirty="0">
                <a:latin typeface="HGS明朝B" panose="02020800000000000000" pitchFamily="18" charset="-128"/>
                <a:ea typeface="HGS明朝B" panose="02020800000000000000" pitchFamily="18" charset="-128"/>
              </a:rPr>
              <a:t>連絡先：</a:t>
            </a:r>
            <a:r>
              <a:rPr lang="ja-JP" altLang="en-US" sz="1400" u="sng" dirty="0">
                <a:latin typeface="HGS明朝B" panose="02020800000000000000" pitchFamily="18" charset="-128"/>
                <a:ea typeface="HGS明朝B" panose="02020800000000000000" pitchFamily="18" charset="-128"/>
              </a:rPr>
              <a:t>（　　　　　　　　　　　　　　　　）</a:t>
            </a:r>
            <a:endParaRPr lang="en-US" altLang="ja-JP" sz="1400" u="sng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lang="en-US" altLang="ja-JP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1400" dirty="0">
                <a:latin typeface="HGS明朝B" panose="02020800000000000000" pitchFamily="18" charset="-128"/>
                <a:ea typeface="HGS明朝B" panose="02020800000000000000" pitchFamily="18" charset="-128"/>
              </a:rPr>
              <a:t>懇親会：</a:t>
            </a:r>
            <a:r>
              <a:rPr lang="ja-JP" altLang="en-US" sz="1400" u="sng" dirty="0">
                <a:latin typeface="HGS明朝B" panose="02020800000000000000" pitchFamily="18" charset="-128"/>
                <a:ea typeface="HGS明朝B" panose="02020800000000000000" pitchFamily="18" charset="-128"/>
              </a:rPr>
              <a:t>　　　参加　　　　不参加　</a:t>
            </a:r>
            <a:r>
              <a:rPr lang="ja-JP" altLang="en-US" sz="1200" dirty="0">
                <a:latin typeface="HGS明朝B" panose="02020800000000000000" pitchFamily="18" charset="-128"/>
                <a:ea typeface="HGS明朝B" panose="02020800000000000000" pitchFamily="18" charset="-128"/>
              </a:rPr>
              <a:t>　</a:t>
            </a:r>
            <a:endParaRPr lang="en-US" altLang="ja-JP" sz="5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lang="en-US" altLang="ja-JP" sz="14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lang="en-US" altLang="ja-JP" sz="14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1400" dirty="0">
                <a:latin typeface="HGS明朝B" panose="02020800000000000000" pitchFamily="18" charset="-128"/>
                <a:ea typeface="HGS明朝B" panose="02020800000000000000" pitchFamily="18" charset="-128"/>
              </a:rPr>
              <a:t>参加するにあたり、配慮が必要な方は併せてお知らせください</a:t>
            </a:r>
            <a:endParaRPr lang="en-US" altLang="ja-JP" sz="14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en-US" altLang="ja-JP" sz="1400" dirty="0">
                <a:latin typeface="HGS明朝B" panose="02020800000000000000" pitchFamily="18" charset="-128"/>
                <a:ea typeface="HGS明朝B" panose="02020800000000000000" pitchFamily="18" charset="-128"/>
              </a:rPr>
              <a:t>【</a:t>
            </a:r>
            <a:r>
              <a:rPr lang="ja-JP" altLang="en-US" sz="1400" dirty="0">
                <a:latin typeface="HGS明朝B" panose="02020800000000000000" pitchFamily="18" charset="-128"/>
                <a:ea typeface="HGS明朝B" panose="02020800000000000000" pitchFamily="18" charset="-128"/>
              </a:rPr>
              <a:t>　　　　　　　　　　　　　　　　　　　　　　　　　　　　</a:t>
            </a:r>
            <a:r>
              <a:rPr lang="en-US" altLang="ja-JP" sz="1400" dirty="0">
                <a:latin typeface="HGS明朝B" panose="02020800000000000000" pitchFamily="18" charset="-128"/>
                <a:ea typeface="HGS明朝B" panose="02020800000000000000" pitchFamily="18" charset="-128"/>
              </a:rPr>
              <a:t>】</a:t>
            </a:r>
          </a:p>
        </p:txBody>
      </p:sp>
      <p:cxnSp>
        <p:nvCxnSpPr>
          <p:cNvPr id="58" name="直線コネクタ 57"/>
          <p:cNvCxnSpPr/>
          <p:nvPr/>
        </p:nvCxnSpPr>
        <p:spPr>
          <a:xfrm>
            <a:off x="87084" y="6247674"/>
            <a:ext cx="7467600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523" y="2147183"/>
            <a:ext cx="3188780" cy="274512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5083453" y="4830121"/>
            <a:ext cx="29905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HGP明朝B" panose="02020800000000000000" pitchFamily="18" charset="-128"/>
                <a:ea typeface="HGP明朝B" panose="02020800000000000000" pitchFamily="18" charset="-128"/>
              </a:rPr>
              <a:t>Wave101</a:t>
            </a:r>
            <a:r>
              <a:rPr lang="ja-JP" altLang="en-US" sz="1200" dirty="0">
                <a:latin typeface="HGP明朝B" panose="02020800000000000000" pitchFamily="18" charset="-128"/>
                <a:ea typeface="HGP明朝B" panose="02020800000000000000" pitchFamily="18" charset="-128"/>
              </a:rPr>
              <a:t>専用駐車場はありません。</a:t>
            </a:r>
            <a:endParaRPr lang="en-US" altLang="ja-JP" sz="12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200" dirty="0">
                <a:latin typeface="HGP明朝B" panose="02020800000000000000" pitchFamily="18" charset="-128"/>
                <a:ea typeface="HGP明朝B" panose="02020800000000000000" pitchFamily="18" charset="-128"/>
              </a:rPr>
              <a:t>（イオンの有料駐車場（</a:t>
            </a:r>
            <a:r>
              <a:rPr lang="en-US" altLang="ja-JP" sz="1200" dirty="0">
                <a:latin typeface="HGP明朝B" panose="02020800000000000000" pitchFamily="18" charset="-128"/>
                <a:ea typeface="HGP明朝B" panose="02020800000000000000" pitchFamily="18" charset="-128"/>
              </a:rPr>
              <a:t>B1</a:t>
            </a:r>
            <a:r>
              <a:rPr lang="ja-JP" altLang="en-US" sz="1200" dirty="0">
                <a:latin typeface="HGP明朝B" panose="02020800000000000000" pitchFamily="18" charset="-128"/>
                <a:ea typeface="HGP明朝B" panose="02020800000000000000" pitchFamily="18" charset="-128"/>
              </a:rPr>
              <a:t>）利用可）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68" y="5255160"/>
            <a:ext cx="4200153" cy="746762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1250702" y="5164806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17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48233" y="5448807"/>
            <a:ext cx="4513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会場周辺にて開催（詳細は当日ご案内します）</a:t>
            </a:r>
            <a:endParaRPr lang="en-US" altLang="ja-JP" sz="16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会費　４，０００円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29475" y="5466303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懇親会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40788" y="2743820"/>
            <a:ext cx="3993401" cy="194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・遠藤直也先生　</a:t>
            </a:r>
            <a:r>
              <a:rPr kumimoji="0" lang="ja-JP" altLang="ja-JP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あ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まね法律事務所</a:t>
            </a:r>
            <a:r>
              <a:rPr kumimoji="0" lang="ja-JP" altLang="en-US" sz="500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弁護士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　　　　　</a:t>
            </a:r>
            <a:r>
              <a:rPr lang="en-US" altLang="zh-CN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2000</a:t>
            </a:r>
            <a:r>
              <a:rPr lang="zh-CN" altLang="en-US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年</a:t>
            </a:r>
            <a:r>
              <a:rPr lang="en-US" altLang="zh-CN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3</a:t>
            </a:r>
            <a:r>
              <a:rPr lang="zh-CN" altLang="en-US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月　  京都大学法学部　卒業</a:t>
            </a:r>
            <a:endParaRPr lang="en-US" altLang="zh-CN" sz="105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　　　　　　　　</a:t>
            </a:r>
            <a:r>
              <a:rPr kumimoji="0" lang="ja-JP" altLang="en-US" sz="105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 </a:t>
            </a:r>
            <a:r>
              <a:rPr lang="en-US" altLang="ja-JP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2007</a:t>
            </a:r>
            <a:r>
              <a:rPr lang="ja-JP" altLang="en-US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年</a:t>
            </a:r>
            <a:r>
              <a:rPr lang="en-US" altLang="ja-JP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11</a:t>
            </a:r>
            <a:r>
              <a:rPr lang="ja-JP" altLang="en-US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月　旧司法試験　合格</a:t>
            </a:r>
            <a:endParaRPr kumimoji="0" lang="ja-JP" altLang="ja-JP" sz="105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・安井飛鳥先生　法律事務所</a:t>
            </a:r>
            <a:r>
              <a:rPr kumimoji="0" lang="ja-JP" altLang="ja-JP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くら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ふと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　　　　　　　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弁護士・精神保健福祉士・社会福祉士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                              </a:t>
            </a:r>
            <a:r>
              <a:rPr kumimoji="0"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  </a:t>
            </a:r>
            <a:r>
              <a:rPr kumimoji="0" lang="en-US" altLang="ja-JP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2011</a:t>
            </a:r>
            <a:r>
              <a:rPr kumimoji="0"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年</a:t>
            </a:r>
            <a:r>
              <a:rPr kumimoji="0" lang="en-US" altLang="ja-JP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9</a:t>
            </a:r>
            <a:r>
              <a:rPr kumimoji="0"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月　司法試験合格</a:t>
            </a:r>
            <a:endParaRPr kumimoji="0" lang="ja-JP" altLang="ja-JP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・平林剛先生　　弁護士法人ソーシャルワーカーズ多摩支所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　　　　　　　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弁護士・精神保健福祉士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　　　　　</a:t>
            </a:r>
            <a:r>
              <a:rPr kumimoji="0" lang="en-US" altLang="ja-JP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2007</a:t>
            </a:r>
            <a:r>
              <a:rPr kumimoji="0"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年　司法試験合格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425623" y="1885723"/>
            <a:ext cx="8762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P明朝B" panose="02020800000000000000" pitchFamily="18" charset="-128"/>
                <a:ea typeface="HGP明朝B" panose="02020800000000000000" pitchFamily="18" charset="-128"/>
              </a:rPr>
              <a:t>会場地図</a:t>
            </a:r>
          </a:p>
        </p:txBody>
      </p:sp>
    </p:spTree>
    <p:extLst>
      <p:ext uri="{BB962C8B-B14F-4D97-AF65-F5344CB8AC3E}">
        <p14:creationId xmlns:p14="http://schemas.microsoft.com/office/powerpoint/2010/main" val="1032137043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2060"/>
        </a:solidFill>
        <a:ln>
          <a:noFill/>
        </a:ln>
      </a:spPr>
      <a:bodyPr rtlCol="0" anchor="ctr"/>
      <a:lstStyle>
        <a:defPPr algn="ctr">
          <a:defRPr sz="2800" b="1" dirty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ユーザー設定</PresentationFormat>
  <Paragraphs>78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2018-10-21T23:50:58Z</dcterms:modified>
</cp:coreProperties>
</file>